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72" y="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491213" y="18448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are,don’t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forget to show your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teachers,that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be enough if you say thank you to them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2776220" algn="l"/>
                <a:tab pos="528764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pocket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habit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respect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       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education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" name="内容占位符 9"/>
          <p:cNvSpPr txBox="1"/>
          <p:nvPr/>
        </p:nvSpPr>
        <p:spPr bwMode="auto">
          <a:xfrm>
            <a:off x="360854" y="2492896"/>
            <a:ext cx="11485848" cy="286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考查名词辨析。句意：无论你在哪里，都不要忘记向你的老师表达你的敬意。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pocket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口袋；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habit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习惯；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respect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尊敬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education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教育。根据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“show your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endParaRPr lang="en-US" altLang="zh-CN" b="1" dirty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show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respect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向某人表达尊重</a:t>
            </a:r>
            <a:endParaRPr lang="zh-CN" altLang="zh-CN" sz="900" dirty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your teachers”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可知，此处指向老师表达敬意。故选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箭头右.eps" descr="id:214748652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654848" y="3647058"/>
            <a:ext cx="523875" cy="4121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06568"/>
            <a:ext cx="11485848" cy="576248"/>
          </a:xfrm>
        </p:spPr>
        <p:txBody>
          <a:bodyPr/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本文主要介绍了不同国家庆祝教师节的不同方式和日期。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3874" y="836712"/>
            <a:ext cx="10862664" cy="1131068"/>
          </a:xfrm>
          <a:prstGeom prst="rect">
            <a:avLst/>
          </a:prstGeom>
        </p:spPr>
      </p:pic>
      <p:pic>
        <p:nvPicPr>
          <p:cNvPr id="5" name="语篇导航-DA.eps" descr="id:21474863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2204043"/>
            <a:ext cx="1917070" cy="46811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Teachers’ Day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good time for students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date of the festival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 the world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6220" algn="l"/>
                <a:tab pos="5200650" algn="l"/>
                <a:tab pos="753554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2776220" algn="l"/>
                <a:tab pos="5200650" algn="l"/>
                <a:tab pos="7535545" algn="l"/>
              </a:tabLst>
            </a:pPr>
            <a:endParaRPr lang="en-US" altLang="zh-CN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tabLst>
                <a:tab pos="2776220" algn="l"/>
                <a:tab pos="5200650" algn="l"/>
                <a:tab pos="7535545" algn="l"/>
              </a:tabLst>
            </a:pPr>
            <a:endParaRPr lang="en-US" altLang="zh-CN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tabLst>
                <a:tab pos="2776220" algn="l"/>
                <a:tab pos="5200650" algn="l"/>
                <a:tab pos="7535545" algn="l"/>
              </a:tabLst>
            </a:pPr>
            <a:endParaRPr lang="en-US" altLang="zh-CN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tabLst>
                <a:tab pos="2776220" algn="l"/>
                <a:tab pos="5200650" algn="l"/>
                <a:tab pos="753554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different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early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real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right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2944106" y="1883030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854" y="2492896"/>
            <a:ext cx="114858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latin typeface="黑体" panose="02010609060101010101" pitchFamily="49" charset="-122"/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latin typeface="黑体" panose="02010609060101010101" pitchFamily="49" charset="-122"/>
                <a:cs typeface="Times New Roman" panose="02020603050405020304" pitchFamily="18" charset="0"/>
              </a:rPr>
              <a:t>]</a:t>
            </a:r>
            <a:r>
              <a:rPr lang="zh-CN" altLang="zh-CN" sz="2400" spc="-150" dirty="0">
                <a:cs typeface="Times New Roman" panose="02020603050405020304" pitchFamily="18" charset="0"/>
              </a:rPr>
              <a:t>考查动词辨析。句意：这是学生们感谢老师的好时机。</a:t>
            </a:r>
            <a:r>
              <a:rPr lang="en-US" altLang="zh-CN" sz="2400" spc="-150" dirty="0">
                <a:cs typeface="Times New Roman" panose="02020603050405020304" pitchFamily="18" charset="0"/>
              </a:rPr>
              <a:t>say</a:t>
            </a:r>
            <a:r>
              <a:rPr lang="zh-CN" altLang="zh-CN" sz="2400" spc="-150" dirty="0">
                <a:cs typeface="Times New Roman" panose="02020603050405020304" pitchFamily="18" charset="0"/>
              </a:rPr>
              <a:t>说；</a:t>
            </a:r>
            <a:r>
              <a:rPr lang="en-US" altLang="zh-CN" sz="2400" spc="-150" dirty="0">
                <a:cs typeface="Times New Roman" panose="02020603050405020304" pitchFamily="18" charset="0"/>
              </a:rPr>
              <a:t>thank</a:t>
            </a:r>
            <a:r>
              <a:rPr lang="zh-CN" altLang="zh-CN" sz="2400" spc="-150" dirty="0">
                <a:cs typeface="Times New Roman" panose="02020603050405020304" pitchFamily="18" charset="0"/>
              </a:rPr>
              <a:t>感谢</a:t>
            </a:r>
            <a:r>
              <a:rPr lang="zh-CN" altLang="zh-CN" sz="2400" dirty="0">
                <a:cs typeface="Times New Roman" panose="02020603050405020304" pitchFamily="18" charset="0"/>
              </a:rPr>
              <a:t>；</a:t>
            </a:r>
            <a:r>
              <a:rPr lang="en-US" altLang="zh-CN" sz="2400" dirty="0">
                <a:cs typeface="Times New Roman" panose="02020603050405020304" pitchFamily="18" charset="0"/>
              </a:rPr>
              <a:t>teach</a:t>
            </a:r>
            <a:r>
              <a:rPr lang="zh-CN" altLang="zh-CN" sz="2400" dirty="0">
                <a:cs typeface="Times New Roman" panose="02020603050405020304" pitchFamily="18" charset="0"/>
              </a:rPr>
              <a:t>教；</a:t>
            </a:r>
            <a:r>
              <a:rPr lang="en-US" altLang="zh-CN" sz="2400" dirty="0">
                <a:cs typeface="Times New Roman" panose="02020603050405020304" pitchFamily="18" charset="0"/>
              </a:rPr>
              <a:t>watch</a:t>
            </a:r>
            <a:r>
              <a:rPr lang="zh-CN" altLang="zh-CN" sz="2400" dirty="0">
                <a:cs typeface="Times New Roman" panose="02020603050405020304" pitchFamily="18" charset="0"/>
              </a:rPr>
              <a:t>观看。根据</a:t>
            </a:r>
            <a:r>
              <a:rPr lang="en-US" altLang="zh-CN" sz="2400" dirty="0">
                <a:cs typeface="Times New Roman" panose="02020603050405020304" pitchFamily="18" charset="0"/>
              </a:rPr>
              <a:t>“Teachers’ Day is coming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cs typeface="Times New Roman" panose="02020603050405020304" pitchFamily="18" charset="0"/>
              </a:rPr>
              <a:t> It is a good time for students to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400" dirty="0">
                <a:cs typeface="Times New Roman" panose="02020603050405020304" pitchFamily="18" charset="0"/>
              </a:rPr>
              <a:t>their teachers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可知，此处指感谢老师。故选</a:t>
            </a:r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6250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考查形容词辨析。句意：但世界各地庆祝教师节的日期不同。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早的；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真实的；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正确的。根据下文可知，此处指世界各地庆祝教师节的时间是不同的。故选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2"/>
          <p:cNvSpPr txBox="1">
            <a:spLocks noChangeArrowheads="1"/>
          </p:cNvSpPr>
          <p:nvPr/>
        </p:nvSpPr>
        <p:spPr bwMode="auto">
          <a:xfrm>
            <a:off x="516086" y="4070395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2961358" y="1853346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China,Teachers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Day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Sept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 celebrate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庆祝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giving gifts or cards to their teachers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6220" algn="l"/>
                <a:tab pos="5200650" algn="l"/>
                <a:tab pos="744664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2776220" algn="l"/>
                <a:tab pos="5200650" algn="l"/>
                <a:tab pos="7446645" algn="l"/>
              </a:tabLst>
            </a:pPr>
            <a:endParaRPr lang="en-US" altLang="zh-CN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tabLst>
                <a:tab pos="2776220" algn="l"/>
                <a:tab pos="5200650" algn="l"/>
                <a:tab pos="7446645" algn="l"/>
              </a:tabLst>
            </a:pPr>
            <a:endParaRPr lang="en-US" altLang="zh-CN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tabLst>
                <a:tab pos="2776220" algn="l"/>
                <a:tab pos="5200650" algn="l"/>
                <a:tab pos="744664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them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him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244277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pc="-1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考查介词辨析。句意：在中国，教师节是在</a:t>
            </a:r>
            <a:r>
              <a:rPr lang="en-US" altLang="zh-CN" b="1" spc="-1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spc="-1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 spc="-1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里面；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上面；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来自。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“Sept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10”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为具体的某一天，前面用介词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2"/>
          <p:cNvSpPr txBox="1">
            <a:spLocks noChangeArrowheads="1"/>
          </p:cNvSpPr>
          <p:nvPr/>
        </p:nvSpPr>
        <p:spPr bwMode="auto">
          <a:xfrm>
            <a:off x="7633252" y="3497777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内容占位符 3"/>
          <p:cNvSpPr txBox="1"/>
          <p:nvPr/>
        </p:nvSpPr>
        <p:spPr bwMode="auto">
          <a:xfrm>
            <a:off x="360854" y="400506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考查代词辨析。句意：孩子们通过给老师送礼物或卡片来庆祝这一天。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“Children celebrate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庆祝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giving gifts or cards to their teachers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可知，此处指庆祝教师节，此处用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指代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“Teachers’ Day”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5040964" y="2378425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539750"/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USA has a Teacher Appreciation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Week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is in the first week of May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year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long time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kids gave apples to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teachers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they give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with pictures of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apples,such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as mugs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马克杯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and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pencils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gifts are also popular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students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/>
          </a:p>
          <a:p>
            <a:pPr hangingPunct="0">
              <a:spcAft>
                <a:spcPts val="0"/>
              </a:spcAft>
              <a:tabLst>
                <a:tab pos="2790825" algn="l"/>
                <a:tab pos="4860925" algn="l"/>
                <a:tab pos="74714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/>
          <p:nvPr/>
        </p:nvSpPr>
        <p:spPr bwMode="auto">
          <a:xfrm>
            <a:off x="360854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考查词义辨析。句意：很久以前，孩子们会给老师送苹果。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later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后来；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past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过去；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ago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以前；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after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之后。根据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“Now they give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with pictures of apples”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可知，此处指很久之前。故选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7670756" y="2443535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539750"/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USA has a Teacher Appreciation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Week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is in the first week of May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year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long time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kids gave apples to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teachers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they give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with pictures of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apples,such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as mugs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马克杯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and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pencils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gifts are also popular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students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/>
          </a:p>
          <a:p>
            <a:pPr hangingPunct="0">
              <a:spcAft>
                <a:spcPts val="0"/>
              </a:spcAft>
              <a:tabLst>
                <a:tab pos="2790825" algn="l"/>
                <a:tab pos="4860925" algn="l"/>
                <a:tab pos="74714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cards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gifts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5"/>
          <p:cNvSpPr txBox="1"/>
          <p:nvPr/>
        </p:nvSpPr>
        <p:spPr bwMode="auto">
          <a:xfrm>
            <a:off x="360854" y="299095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考查名词辨析。句意：现在他们送带有苹果图案的礼物，比如马克杯和铅笔。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饮料；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卡片；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回答；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gift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礼物。根据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“give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 as mugs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马克杯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pencils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DIY gifts are also popular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可知，此处指礼物。故选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5067845" y="3142300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2308324"/>
          </a:xfrm>
        </p:spPr>
        <p:txBody>
          <a:bodyPr/>
          <a:lstStyle/>
          <a:p>
            <a:pPr indent="539750"/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USA has a Teacher Appreciation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Week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is in the first week of May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year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long time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kids gave apples to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teachers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they give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with pictures of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apples,such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as mugs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马克杯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and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pencils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gifts are also popular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students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/>
          </a:p>
          <a:p>
            <a:pPr hangingPunct="0">
              <a:spcAft>
                <a:spcPts val="0"/>
              </a:spcAft>
              <a:tabLst>
                <a:tab pos="2790825" algn="l"/>
                <a:tab pos="4860925" algn="l"/>
                <a:tab pos="74714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6"/>
          <p:cNvSpPr txBox="1"/>
          <p:nvPr/>
        </p:nvSpPr>
        <p:spPr bwMode="auto">
          <a:xfrm>
            <a:off x="369998" y="3757498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礼物也很受学生欢迎。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with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of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 popular with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欢迎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，是形容词短语。故选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50590" y="2680860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82156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South Korea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韩国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Teachers’ Day is on May 15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 bring flowers for the teachers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 make little cards and give them to the teachers they like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87320" algn="l"/>
                <a:tab pos="4935220" algn="l"/>
                <a:tab pos="735965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Some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All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Every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" name="内容占位符 7"/>
          <p:cNvSpPr txBox="1"/>
          <p:nvPr/>
        </p:nvSpPr>
        <p:spPr bwMode="auto">
          <a:xfrm>
            <a:off x="360854" y="332893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考查代词义辨析。句意：一些学生会给老师带花，其他学生会制作小卡片送给他们喜欢的老师。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some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一些；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任何；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all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全部；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every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每一个。根据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“others make little cards”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可知，此处指一些学生会给老师带花。故选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2981610" y="18448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are,don’t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forget to show your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teachers,that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be enough if you say thank you to them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4860925" algn="l"/>
                <a:tab pos="747141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Whatever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Whoever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箭头右.eps" descr="id:214748651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807334" y="3644602"/>
            <a:ext cx="447675" cy="351790"/>
          </a:xfrm>
          <a:prstGeom prst="rect">
            <a:avLst/>
          </a:prstGeom>
        </p:spPr>
      </p:pic>
      <p:sp>
        <p:nvSpPr>
          <p:cNvPr id="6" name="内容占位符 8"/>
          <p:cNvSpPr txBox="1"/>
          <p:nvPr/>
        </p:nvSpPr>
        <p:spPr bwMode="auto">
          <a:xfrm>
            <a:off x="622474" y="2492702"/>
            <a:ext cx="11485848" cy="341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考查连词辨析。句意：无论你在哪里，都不要忘记向你的老师表达你的敬意。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然而；无论如何；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Wherever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无论哪里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Whatever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无论什么；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Whoever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wherever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matter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endParaRPr lang="zh-CN" altLang="zh-CN" sz="900" dirty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无论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谁。根据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are, don’t forget to show your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your teachers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可知，此处指无论在哪里。故选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3284</Words>
  <Application>WPS 演示</Application>
  <PresentationFormat>自定义</PresentationFormat>
  <Paragraphs>83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463</cp:revision>
  <dcterms:created xsi:type="dcterms:W3CDTF">2020-11-06T05:24:00Z</dcterms:created>
  <dcterms:modified xsi:type="dcterms:W3CDTF">2025-09-22T00:58:31Z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F3CD6BCA620F43038A50C9A627AA1908_12</vt:lpwstr>
  </property>
</Properties>
</file>